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  <p:sldMasterId id="2147483691" r:id="rId2"/>
  </p:sldMasterIdLst>
  <p:notesMasterIdLst>
    <p:notesMasterId r:id="rId31"/>
  </p:notesMasterIdLst>
  <p:handoutMasterIdLst>
    <p:handoutMasterId r:id="rId32"/>
  </p:handoutMasterIdLst>
  <p:sldIdLst>
    <p:sldId id="318" r:id="rId3"/>
    <p:sldId id="321" r:id="rId4"/>
    <p:sldId id="349" r:id="rId5"/>
    <p:sldId id="381" r:id="rId6"/>
    <p:sldId id="380" r:id="rId7"/>
    <p:sldId id="350" r:id="rId8"/>
    <p:sldId id="361" r:id="rId9"/>
    <p:sldId id="364" r:id="rId10"/>
    <p:sldId id="363" r:id="rId11"/>
    <p:sldId id="371" r:id="rId12"/>
    <p:sldId id="372" r:id="rId13"/>
    <p:sldId id="362" r:id="rId14"/>
    <p:sldId id="365" r:id="rId15"/>
    <p:sldId id="367" r:id="rId16"/>
    <p:sldId id="366" r:id="rId17"/>
    <p:sldId id="369" r:id="rId18"/>
    <p:sldId id="370" r:id="rId19"/>
    <p:sldId id="373" r:id="rId20"/>
    <p:sldId id="374" r:id="rId21"/>
    <p:sldId id="375" r:id="rId22"/>
    <p:sldId id="384" r:id="rId23"/>
    <p:sldId id="376" r:id="rId24"/>
    <p:sldId id="377" r:id="rId25"/>
    <p:sldId id="382" r:id="rId26"/>
    <p:sldId id="378" r:id="rId27"/>
    <p:sldId id="383" r:id="rId28"/>
    <p:sldId id="379" r:id="rId29"/>
    <p:sldId id="294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E3E"/>
    <a:srgbClr val="0071C5"/>
    <a:srgbClr val="F83308"/>
    <a:srgbClr val="FD9208"/>
    <a:srgbClr val="009FDF"/>
    <a:srgbClr val="F3D54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4" autoAdjust="0"/>
    <p:restoredTop sz="94634" autoAdjust="0"/>
  </p:normalViewPr>
  <p:slideViewPr>
    <p:cSldViewPr snapToGrid="0">
      <p:cViewPr varScale="1">
        <p:scale>
          <a:sx n="128" d="100"/>
          <a:sy n="128" d="100"/>
        </p:scale>
        <p:origin x="1972" y="68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9/4/2024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7.png>
</file>

<file path=ppt/media/image29.png>
</file>

<file path=ppt/media/image3.png>
</file>

<file path=ppt/media/image30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3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9/4/2024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15385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2010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7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402950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860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5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7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61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28757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1582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09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107094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8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238458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0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BF46A5-D99E-714B-96C7-B8EACE0125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06F2D-A48C-414B-96E9-DB0F3CD67C4D}"/>
              </a:ext>
            </a:extLst>
          </p:cNvPr>
          <p:cNvSpPr txBox="1"/>
          <p:nvPr userDrawn="1"/>
        </p:nvSpPr>
        <p:spPr>
          <a:xfrm>
            <a:off x="455613" y="4809976"/>
            <a:ext cx="1263166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Scale Your Innovation</a:t>
            </a:r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714" r:id="rId3"/>
    <p:sldLayoutId id="2147483715" r:id="rId4"/>
    <p:sldLayoutId id="2147483674" r:id="rId5"/>
    <p:sldLayoutId id="2147483650" r:id="rId6"/>
    <p:sldLayoutId id="2147483684" r:id="rId7"/>
    <p:sldLayoutId id="2147483652" r:id="rId8"/>
    <p:sldLayoutId id="2147483660" r:id="rId9"/>
    <p:sldLayoutId id="2147483668" r:id="rId10"/>
    <p:sldLayoutId id="2147483669" r:id="rId11"/>
    <p:sldLayoutId id="2147483670" r:id="rId12"/>
    <p:sldLayoutId id="2147483672" r:id="rId13"/>
    <p:sldLayoutId id="2147483690" r:id="rId14"/>
    <p:sldLayoutId id="2147483689" r:id="rId15"/>
    <p:sldLayoutId id="2147483651" r:id="rId16"/>
    <p:sldLayoutId id="2147483677" r:id="rId17"/>
    <p:sldLayoutId id="2147483665" r:id="rId18"/>
    <p:sldLayoutId id="2147483654" r:id="rId19"/>
    <p:sldLayoutId id="2147483655" r:id="rId20"/>
    <p:sldLayoutId id="2147483676" r:id="rId21"/>
    <p:sldLayoutId id="214748368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1CEF42-63D0-6F46-A408-1623CB42B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DB9911-7C11-FF44-91CB-947A6460653E}"/>
              </a:ext>
            </a:extLst>
          </p:cNvPr>
          <p:cNvSpPr txBox="1"/>
          <p:nvPr userDrawn="1"/>
        </p:nvSpPr>
        <p:spPr>
          <a:xfrm>
            <a:off x="455613" y="4809976"/>
            <a:ext cx="2678618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One Platform for the Intersection of AI and HPC</a:t>
            </a:r>
          </a:p>
        </p:txBody>
      </p:sp>
    </p:spTree>
    <p:extLst>
      <p:ext uri="{BB962C8B-B14F-4D97-AF65-F5344CB8AC3E}">
        <p14:creationId xmlns:p14="http://schemas.microsoft.com/office/powerpoint/2010/main" val="243693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16" r:id="rId3"/>
    <p:sldLayoutId id="2147483717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en.wikipedia.org/wiki/Terminal_(electronics)" TargetMode="External"/><Relationship Id="rId7" Type="http://schemas.openxmlformats.org/officeDocument/2006/relationships/hyperlink" Target="https://en.wikipedia.org/wiki/Electric_field" TargetMode="External"/><Relationship Id="rId2" Type="http://schemas.openxmlformats.org/officeDocument/2006/relationships/hyperlink" Target="https://en.wikipedia.org/wiki/Passivity_(engineering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Electrical_energy" TargetMode="External"/><Relationship Id="rId5" Type="http://schemas.openxmlformats.org/officeDocument/2006/relationships/hyperlink" Target="https://en.wikipedia.org/wiki/Electrical_resistance" TargetMode="External"/><Relationship Id="rId4" Type="http://schemas.openxmlformats.org/officeDocument/2006/relationships/hyperlink" Target="https://en.wikipedia.org/wiki/Electronic_component" TargetMode="External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emiconductor_device" TargetMode="External"/><Relationship Id="rId13" Type="http://schemas.openxmlformats.org/officeDocument/2006/relationships/image" Target="../media/image20.png"/><Relationship Id="rId3" Type="http://schemas.openxmlformats.org/officeDocument/2006/relationships/hyperlink" Target="https://en.wikipedia.org/wiki/Electronic_component" TargetMode="External"/><Relationship Id="rId7" Type="http://schemas.openxmlformats.org/officeDocument/2006/relationships/image" Target="../media/image19.png"/><Relationship Id="rId12" Type="http://schemas.openxmlformats.org/officeDocument/2006/relationships/hyperlink" Target="https://en.wikipedia.org/wiki/Electrical_power" TargetMode="External"/><Relationship Id="rId2" Type="http://schemas.openxmlformats.org/officeDocument/2006/relationships/hyperlink" Target="https://en.wikipedia.org/wiki/Terminal_(electronic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Electrical_resistance_and_conductance" TargetMode="External"/><Relationship Id="rId11" Type="http://schemas.openxmlformats.org/officeDocument/2006/relationships/hyperlink" Target="https://en.wikipedia.org/wiki/Electronics" TargetMode="External"/><Relationship Id="rId5" Type="http://schemas.openxmlformats.org/officeDocument/2006/relationships/hyperlink" Target="https://en.wikipedia.org/wiki/Electrical_conductance" TargetMode="External"/><Relationship Id="rId10" Type="http://schemas.openxmlformats.org/officeDocument/2006/relationships/hyperlink" Target="https://en.wikipedia.org/wiki/Switch" TargetMode="External"/><Relationship Id="rId4" Type="http://schemas.openxmlformats.org/officeDocument/2006/relationships/hyperlink" Target="https://en.wikipedia.org/wiki/Electric_current" TargetMode="External"/><Relationship Id="rId9" Type="http://schemas.openxmlformats.org/officeDocument/2006/relationships/hyperlink" Target="https://en.wikipedia.org/wiki/Electronic_amplifier" TargetMode="External"/><Relationship Id="rId1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F33-66AC-4A4D-911B-84C4FCD6B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1105" y="1758973"/>
            <a:ext cx="8212886" cy="1625554"/>
          </a:xfrm>
        </p:spPr>
        <p:txBody>
          <a:bodyPr/>
          <a:lstStyle/>
          <a:p>
            <a:r>
              <a:rPr lang="en-US" dirty="0"/>
              <a:t>Intel Maker’s course class 2 – I/</a:t>
            </a:r>
            <a:r>
              <a:rPr lang="en-US" dirty="0" err="1"/>
              <a:t>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84B77-B6A3-E84D-97B0-DCAFA66C4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Gil Tal.</a:t>
            </a:r>
          </a:p>
          <a:p>
            <a:r>
              <a:rPr lang="en-US" dirty="0"/>
              <a:t>Aug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Basic electronics components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000" y="721588"/>
            <a:ext cx="8429625" cy="3982298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800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36F3CF-8E25-425F-991A-E20A87873C54}"/>
              </a:ext>
            </a:extLst>
          </p:cNvPr>
          <p:cNvSpPr/>
          <p:nvPr/>
        </p:nvSpPr>
        <p:spPr>
          <a:xfrm>
            <a:off x="254000" y="898436"/>
            <a:ext cx="8280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resistor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Passivity (engineering)"/>
              </a:rPr>
              <a:t>passive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Terminal (electronics)"/>
              </a:rPr>
              <a:t>two-terminal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onic component"/>
              </a:rPr>
              <a:t>electrical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that implements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5" tooltip="Electrical resistance"/>
              </a:rPr>
              <a:t>electrical 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as a circuit element.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Basically turns electrical energy into heat.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Measure unit: ohm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Usages: Limit current, drop voltage level, Pull up/down floating signals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F41D53-52B3-4D16-B868-85D56C4A7ABA}"/>
              </a:ext>
            </a:extLst>
          </p:cNvPr>
          <p:cNvSpPr/>
          <p:nvPr/>
        </p:nvSpPr>
        <p:spPr>
          <a:xfrm>
            <a:off x="254000" y="2712737"/>
            <a:ext cx="7264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capacitor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 device that stores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energy"/>
              </a:rPr>
              <a:t>electrical energy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an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7" tooltip="Electric field"/>
              </a:rPr>
              <a:t>electric field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 It 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Passivity (engineering)"/>
              </a:rPr>
              <a:t>passive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onic component"/>
              </a:rPr>
              <a:t>electronic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with two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Terminal (electronics)"/>
              </a:rPr>
              <a:t>terminals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Measure unit: Farad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Usages: Handle power supply surge, very fast absorption of electrical energy (also fast discharge), along with a resistor a simple reset at power on 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67FB0-8C24-4FB3-A603-CFF62EEAEF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2395" y="2496265"/>
            <a:ext cx="1601230" cy="2001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55CE62-4D68-4774-943E-0D1B8D30EE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2352" y="320715"/>
            <a:ext cx="1456158" cy="1553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501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76900-9F89-4D32-BE7C-B7DB869B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BBF37-B976-4A42-AA48-954679CD8A35}"/>
              </a:ext>
            </a:extLst>
          </p:cNvPr>
          <p:cNvSpPr/>
          <p:nvPr/>
        </p:nvSpPr>
        <p:spPr>
          <a:xfrm>
            <a:off x="179032" y="200179"/>
            <a:ext cx="7112493" cy="1232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diode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 two-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Terminal (electronics)"/>
              </a:rPr>
              <a:t>terminal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Electronic component"/>
              </a:rPr>
              <a:t>electronic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that conducts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ic current"/>
              </a:rPr>
              <a:t>current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primarily in one direction (asymmetric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5" tooltip="Electrical conductance"/>
              </a:rPr>
              <a:t>conductance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); it has low (ideally zero)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resistance and conductance"/>
              </a:rPr>
              <a:t>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one direction, and high (ideally infinite)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resistance and conductance"/>
              </a:rPr>
              <a:t>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the other.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9B9EF7-EAC7-44D9-B17C-C71AACEF9C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9202" y="396425"/>
            <a:ext cx="1599136" cy="905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C6AE4F-9A25-4D5C-A27B-8646923313B3}"/>
              </a:ext>
            </a:extLst>
          </p:cNvPr>
          <p:cNvSpPr/>
          <p:nvPr/>
        </p:nvSpPr>
        <p:spPr>
          <a:xfrm>
            <a:off x="179031" y="1897606"/>
            <a:ext cx="67573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transistor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8" tooltip="Semiconductor device"/>
              </a:rPr>
              <a:t>semiconductor device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used to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9" tooltip="Electronic amplifier"/>
              </a:rPr>
              <a:t>amplify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or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0" tooltip="Switch"/>
              </a:rPr>
              <a:t>switch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1" tooltip="Electronics"/>
              </a:rPr>
              <a:t>electronic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signals and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2" tooltip="Electrical power"/>
              </a:rPr>
              <a:t>electrical power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A91D0D-6E82-438E-AAB7-7CF11251132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74987" y="1843597"/>
            <a:ext cx="2063489" cy="1583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DEE395-8C90-4171-BCEB-8DF03AD6BAF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84342" y="2690279"/>
            <a:ext cx="1536763" cy="17149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041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46C625-B3CC-44AC-B11F-0EDDAF3E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449904-E5B9-41BE-84FD-EEB80D2EE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01686"/>
          </a:xfrm>
        </p:spPr>
        <p:txBody>
          <a:bodyPr/>
          <a:lstStyle/>
          <a:p>
            <a:r>
              <a:rPr lang="en-US" dirty="0"/>
              <a:t>MCU Digital In/Out circuit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9139F2-C21B-4908-B27B-78686F81D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24" y="686908"/>
            <a:ext cx="5515987" cy="398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2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5BF28D-007A-4CEC-8999-215E7CE1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0BA202-71A1-41A2-87DD-52C1F4D50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0719"/>
          </a:xfrm>
        </p:spPr>
        <p:txBody>
          <a:bodyPr/>
          <a:lstStyle/>
          <a:p>
            <a:r>
              <a:rPr lang="en-US" dirty="0"/>
              <a:t>Digital OUT on the Scope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A753E3-70AE-4334-9721-B9BC9F27D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3" y="721532"/>
            <a:ext cx="5154532" cy="105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D11B66-47BA-4420-B333-ED5D3871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14" y="1904936"/>
            <a:ext cx="1625022" cy="973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DBF685-947F-4A1C-8DD4-5AA935DA0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248" y="1780832"/>
            <a:ext cx="5723245" cy="295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635820-3409-45B1-B7D6-FDABAA74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E6FBD9-1B44-4211-9300-48341C09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6715"/>
          </a:xfrm>
        </p:spPr>
        <p:txBody>
          <a:bodyPr/>
          <a:lstStyle/>
          <a:p>
            <a:r>
              <a:rPr lang="en-US" dirty="0"/>
              <a:t>MCU Analog Input\Output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2F187-94B4-404F-992A-3B70C78AA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42" y="665563"/>
            <a:ext cx="6376352" cy="407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1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8F43B-DEE9-40A3-A1A3-D6D0F272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5940BF-5C20-40C2-815A-86CF5392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9694"/>
          </a:xfrm>
        </p:spPr>
        <p:txBody>
          <a:bodyPr/>
          <a:lstStyle/>
          <a:p>
            <a:r>
              <a:rPr lang="en-US" dirty="0"/>
              <a:t>MCU Analog In/Out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E89C70-285C-4C2A-88A9-BAA508D90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51" y="1840792"/>
            <a:ext cx="1930885" cy="9084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F2B3F4-67ED-45B7-8EA7-D458053FA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51" y="727528"/>
            <a:ext cx="5154532" cy="1059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A5E5FF-EC59-4546-AFD6-59656CEF4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2999" y="1130258"/>
            <a:ext cx="3232191" cy="312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61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2CEFAB-AD68-48EC-96E6-606FE77AE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810BA4-89E9-426E-A5CD-0E5D683CC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1705"/>
          </a:xfrm>
        </p:spPr>
        <p:txBody>
          <a:bodyPr/>
          <a:lstStyle/>
          <a:p>
            <a:r>
              <a:rPr lang="en-US" dirty="0"/>
              <a:t>MCU PWM - Pulse-width modulation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06F29-B118-425D-A94B-CF16F6A6DDC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80553"/>
            <a:ext cx="8228012" cy="39485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 us to generate a square waveform @ 0 – 65KHz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control the duty cycle of the generated waveform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used to: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Generate music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Control the luminance of a LED matrix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Control the speed of a DC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AEADA1-3B7B-4745-8B7C-FC7B6138A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104" y="974224"/>
            <a:ext cx="2123344" cy="1523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F96C0-5A87-457B-A532-753A2C47C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103" y="2571750"/>
            <a:ext cx="2123343" cy="181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6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1E1C5B-02C5-4425-A65A-754C8A1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E74F28-A638-4ADD-BDFC-0C5C313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7702"/>
          </a:xfrm>
        </p:spPr>
        <p:txBody>
          <a:bodyPr/>
          <a:lstStyle/>
          <a:p>
            <a:r>
              <a:rPr lang="en-US" dirty="0"/>
              <a:t>Communication between two devices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76CD4-35C2-4B2B-82E1-FD6079CFF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820" y="713000"/>
            <a:ext cx="4004811" cy="4037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8AEBD8-B750-4417-AB94-52E0F04D708E}"/>
              </a:ext>
            </a:extLst>
          </p:cNvPr>
          <p:cNvSpPr txBox="1"/>
          <p:nvPr/>
        </p:nvSpPr>
        <p:spPr>
          <a:xfrm>
            <a:off x="215859" y="1265170"/>
            <a:ext cx="2818151" cy="172354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Very simple way to start communicating….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From basic messages to complex protocols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Many I/</a:t>
            </a:r>
            <a:r>
              <a:rPr lang="en-US" sz="1600" dirty="0" err="1">
                <a:solidFill>
                  <a:srgbClr val="003C71"/>
                </a:solidFill>
              </a:rPr>
              <a:t>Os</a:t>
            </a:r>
            <a:r>
              <a:rPr lang="en-US" sz="1600" dirty="0">
                <a:solidFill>
                  <a:srgbClr val="003C71"/>
                </a:solidFill>
              </a:rPr>
              <a:t> can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I2C, UART and SPI are common and simple examples </a:t>
            </a:r>
          </a:p>
        </p:txBody>
      </p:sp>
    </p:spTree>
    <p:extLst>
      <p:ext uri="{BB962C8B-B14F-4D97-AF65-F5344CB8AC3E}">
        <p14:creationId xmlns:p14="http://schemas.microsoft.com/office/powerpoint/2010/main" val="212952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63CDF0-0993-47FE-8048-A3C5593C4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39D15-5EEA-461B-ACF9-B3FBCFFAE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696"/>
          </a:xfrm>
        </p:spPr>
        <p:txBody>
          <a:bodyPr/>
          <a:lstStyle/>
          <a:p>
            <a:r>
              <a:rPr lang="en-US" dirty="0"/>
              <a:t>Complete LED Circuit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C38FF-B74D-4D81-8899-224BFB738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" y="850378"/>
            <a:ext cx="8838201" cy="3342535"/>
          </a:xfrm>
          <a:prstGeom prst="rect">
            <a:avLst/>
          </a:prstGeom>
        </p:spPr>
      </p:pic>
      <p:pic>
        <p:nvPicPr>
          <p:cNvPr id="6" name="Picture 2" descr="Electric Circuits: Components, Types, and Related Concepts">
            <a:extLst>
              <a:ext uri="{FF2B5EF4-FFF2-40B4-BE49-F238E27FC236}">
                <a16:creationId xmlns:a16="http://schemas.microsoft.com/office/drawing/2014/main" id="{46F7DC8C-2871-4294-8236-F581564B4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303" y="359139"/>
            <a:ext cx="2407910" cy="1304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25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183F0F-9E0D-407A-9BFD-69342CDEB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0631F4-F2DD-4C07-BA11-70D97A9E1F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224901"/>
            <a:ext cx="8228012" cy="4404249"/>
          </a:xfrm>
        </p:spPr>
        <p:txBody>
          <a:bodyPr/>
          <a:lstStyle/>
          <a:p>
            <a:r>
              <a:rPr lang="en-US" b="1" dirty="0"/>
              <a:t>Open drain </a:t>
            </a:r>
            <a:r>
              <a:rPr lang="en-US" dirty="0"/>
              <a:t>buffer: Either short to ground or float the output</a:t>
            </a:r>
          </a:p>
          <a:p>
            <a:r>
              <a:rPr lang="en-US" b="1" u="sng" dirty="0"/>
              <a:t>A pull up resistor is needed to drive logic 1!</a:t>
            </a:r>
          </a:p>
          <a:p>
            <a:endParaRPr lang="en-US" dirty="0"/>
          </a:p>
          <a:p>
            <a:r>
              <a:rPr lang="en-US" b="1" dirty="0"/>
              <a:t>Bi-Directional I/O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Tri state buffer: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DFDA82-24B3-4320-B02F-4EA5EBF0B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626" y="531486"/>
            <a:ext cx="1611081" cy="13292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74" name="Picture 2" descr="Image result for difital output buffers">
            <a:extLst>
              <a:ext uri="{FF2B5EF4-FFF2-40B4-BE49-F238E27FC236}">
                <a16:creationId xmlns:a16="http://schemas.microsoft.com/office/drawing/2014/main" id="{14EDD849-A637-46B0-BCDE-24EC5E068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843" y="1029582"/>
            <a:ext cx="2629270" cy="15421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DCE3DC-350C-4278-A362-ACD62A0C9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862" y="2894234"/>
            <a:ext cx="3080707" cy="1575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Tristatelogic-vs-opendrain - wikipost">
            <a:extLst>
              <a:ext uri="{FF2B5EF4-FFF2-40B4-BE49-F238E27FC236}">
                <a16:creationId xmlns:a16="http://schemas.microsoft.com/office/drawing/2014/main" id="{4E12964F-9A67-447E-89AF-9702C95B6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572" y="531486"/>
            <a:ext cx="1447566" cy="13300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2F560A-9B0F-01F0-5EFF-21413434F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5626" y="2339091"/>
            <a:ext cx="3158512" cy="21307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6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56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290B57-2F5A-4C63-9A8F-175F14F6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40DC7-5A56-4339-BD42-9B271A325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3539"/>
            <a:ext cx="8229600" cy="389529"/>
          </a:xfrm>
        </p:spPr>
        <p:txBody>
          <a:bodyPr/>
          <a:lstStyle/>
          <a:p>
            <a:r>
              <a:rPr lang="en-US" dirty="0"/>
              <a:t>Using the different types of I/</a:t>
            </a:r>
            <a:r>
              <a:rPr lang="en-US" dirty="0" err="1"/>
              <a:t>Os</a:t>
            </a:r>
            <a:r>
              <a:rPr lang="en-US" dirty="0"/>
              <a:t> in Arduino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762134-D7F7-44D2-8AF2-DB27A77017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523783"/>
            <a:ext cx="8228012" cy="4237607"/>
          </a:xfrm>
        </p:spPr>
        <p:txBody>
          <a:bodyPr/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Digital type: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INPUT);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OUTPUT);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400" dirty="0"/>
              <a:t>digitalWrite(34, HIGH); digitalWrite(34, LOW);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digitalRead</a:t>
            </a:r>
            <a:r>
              <a:rPr lang="en-US" sz="1400" dirty="0"/>
              <a:t>(34);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Analog type: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(36, ANALOG)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// Input only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analogRead</a:t>
            </a:r>
            <a:r>
              <a:rPr lang="en-US" sz="1400" dirty="0"/>
              <a:t>(36);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PWM (Pulse-Width Modulation) ESP32: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pinMode</a:t>
            </a:r>
            <a:r>
              <a:rPr lang="en-US" sz="1400" dirty="0"/>
              <a:t>(25, OUTPUT);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ledcSetup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2000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/*Freq*/</a:t>
            </a:r>
            <a:r>
              <a:rPr lang="en-US" sz="1400" dirty="0"/>
              <a:t>, 8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/*Number of bits for resolution of duty cycle*/</a:t>
            </a:r>
            <a:r>
              <a:rPr lang="en-US" sz="1400" dirty="0"/>
              <a:t>);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ledcAttachPin</a:t>
            </a:r>
            <a:r>
              <a:rPr lang="en-US" sz="1400" dirty="0"/>
              <a:t>(25, 1);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ledcWriteTone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2000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/*Freq*/</a:t>
            </a:r>
            <a:r>
              <a:rPr lang="en-US" sz="1400" dirty="0"/>
              <a:t>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ledcWrite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196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/*Duty Cycle*/</a:t>
            </a:r>
            <a:r>
              <a:rPr lang="en-US" sz="1400" dirty="0"/>
              <a:t>);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DAC: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No setup needed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dacWrite</a:t>
            </a:r>
            <a:r>
              <a:rPr lang="en-US" sz="1400" dirty="0"/>
              <a:t>(25,Value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0 – 255 */</a:t>
            </a:r>
            <a:r>
              <a:rPr lang="en-US" sz="1400" dirty="0"/>
              <a:t>);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// Output 0-3.3V, 0.013V steps</a:t>
            </a:r>
          </a:p>
        </p:txBody>
      </p:sp>
    </p:spTree>
    <p:extLst>
      <p:ext uri="{BB962C8B-B14F-4D97-AF65-F5344CB8AC3E}">
        <p14:creationId xmlns:p14="http://schemas.microsoft.com/office/powerpoint/2010/main" val="386392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6BF671-50E3-EDC5-44F6-EE6312C10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A3C1C8-526B-7222-5286-5A801A64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2043"/>
          </a:xfrm>
        </p:spPr>
        <p:txBody>
          <a:bodyPr/>
          <a:lstStyle/>
          <a:p>
            <a:r>
              <a:rPr lang="en-US" dirty="0"/>
              <a:t>PWM on ESP32 (16 Channels)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FAB0A0-544C-F4EC-DA82-E5840D06BC2B}"/>
              </a:ext>
            </a:extLst>
          </p:cNvPr>
          <p:cNvSpPr/>
          <p:nvPr/>
        </p:nvSpPr>
        <p:spPr>
          <a:xfrm>
            <a:off x="228600" y="906153"/>
            <a:ext cx="1152940" cy="36204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Channel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86CF9E-2223-AA14-E770-BFF5AA9D7731}"/>
              </a:ext>
            </a:extLst>
          </p:cNvPr>
          <p:cNvSpPr/>
          <p:nvPr/>
        </p:nvSpPr>
        <p:spPr>
          <a:xfrm>
            <a:off x="228600" y="1268196"/>
            <a:ext cx="1152940" cy="28897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Frequency</a:t>
            </a:r>
          </a:p>
          <a:p>
            <a:pPr algn="ctr"/>
            <a:r>
              <a:rPr lang="en-US" sz="1000" dirty="0"/>
              <a:t>0-64K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4F298-43F2-A0C9-D6F2-126DFC6B3DD7}"/>
              </a:ext>
            </a:extLst>
          </p:cNvPr>
          <p:cNvSpPr/>
          <p:nvPr/>
        </p:nvSpPr>
        <p:spPr>
          <a:xfrm>
            <a:off x="228600" y="1557166"/>
            <a:ext cx="1152940" cy="28897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Duty Cycle control</a:t>
            </a:r>
          </a:p>
          <a:p>
            <a:pPr algn="ctr"/>
            <a:r>
              <a:rPr lang="en-US" sz="1000" dirty="0"/>
              <a:t>0-100%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F1600BA-94F7-6133-0001-8380AB26D992}"/>
              </a:ext>
            </a:extLst>
          </p:cNvPr>
          <p:cNvSpPr/>
          <p:nvPr/>
        </p:nvSpPr>
        <p:spPr>
          <a:xfrm>
            <a:off x="2847561" y="906153"/>
            <a:ext cx="939983" cy="93998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I/O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Set as Output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A3A458F0-EBD1-B669-45ED-4DEC23AC369B}"/>
              </a:ext>
            </a:extLst>
          </p:cNvPr>
          <p:cNvSpPr/>
          <p:nvPr/>
        </p:nvSpPr>
        <p:spPr>
          <a:xfrm>
            <a:off x="1470992" y="906153"/>
            <a:ext cx="248478" cy="939983"/>
          </a:xfrm>
          <a:prstGeom prst="rightBrac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7500DA-968C-1E03-15C8-63662D1ADBC5}"/>
              </a:ext>
            </a:extLst>
          </p:cNvPr>
          <p:cNvCxnSpPr>
            <a:stCxn id="9" idx="1"/>
            <a:endCxn id="8" idx="2"/>
          </p:cNvCxnSpPr>
          <p:nvPr/>
        </p:nvCxnSpPr>
        <p:spPr>
          <a:xfrm>
            <a:off x="1719470" y="1376145"/>
            <a:ext cx="1128091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6DBB4D5-E212-8E9A-3531-6C7E002B714C}"/>
              </a:ext>
            </a:extLst>
          </p:cNvPr>
          <p:cNvCxnSpPr>
            <a:stCxn id="8" idx="6"/>
          </p:cNvCxnSpPr>
          <p:nvPr/>
        </p:nvCxnSpPr>
        <p:spPr>
          <a:xfrm>
            <a:off x="3787544" y="1376145"/>
            <a:ext cx="58567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7B4C7EF-8D5C-FCC3-D82C-D63E71E887E3}"/>
              </a:ext>
            </a:extLst>
          </p:cNvPr>
          <p:cNvSpPr/>
          <p:nvPr/>
        </p:nvSpPr>
        <p:spPr>
          <a:xfrm>
            <a:off x="228600" y="3702361"/>
            <a:ext cx="1152940" cy="36204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Channel 15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F63117-7AFB-193E-90AF-3DC98FB1101C}"/>
              </a:ext>
            </a:extLst>
          </p:cNvPr>
          <p:cNvSpPr/>
          <p:nvPr/>
        </p:nvSpPr>
        <p:spPr>
          <a:xfrm>
            <a:off x="228600" y="4064404"/>
            <a:ext cx="1152940" cy="28897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Frequency</a:t>
            </a:r>
          </a:p>
          <a:p>
            <a:pPr algn="ctr"/>
            <a:r>
              <a:rPr lang="en-US" sz="1000" dirty="0"/>
              <a:t>0-64K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DD5508-E65F-229B-310D-FCCED46C9494}"/>
              </a:ext>
            </a:extLst>
          </p:cNvPr>
          <p:cNvSpPr/>
          <p:nvPr/>
        </p:nvSpPr>
        <p:spPr>
          <a:xfrm>
            <a:off x="228600" y="4353374"/>
            <a:ext cx="1152940" cy="28897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Duty Cycle control</a:t>
            </a:r>
          </a:p>
          <a:p>
            <a:pPr algn="ctr"/>
            <a:r>
              <a:rPr lang="en-US" sz="1000" dirty="0"/>
              <a:t>0-100%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C6C242-BC7E-8123-B7EA-F2B1102F6ABB}"/>
              </a:ext>
            </a:extLst>
          </p:cNvPr>
          <p:cNvSpPr/>
          <p:nvPr/>
        </p:nvSpPr>
        <p:spPr>
          <a:xfrm>
            <a:off x="2847561" y="3702361"/>
            <a:ext cx="939983" cy="93998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I/O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Set as Output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9E213FDE-3E20-9936-4DD0-3207C3E7F15B}"/>
              </a:ext>
            </a:extLst>
          </p:cNvPr>
          <p:cNvSpPr/>
          <p:nvPr/>
        </p:nvSpPr>
        <p:spPr>
          <a:xfrm>
            <a:off x="1470992" y="3702361"/>
            <a:ext cx="248478" cy="939983"/>
          </a:xfrm>
          <a:prstGeom prst="rightBrac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1AC89F9-B67F-1A16-4498-0AF1076A9139}"/>
              </a:ext>
            </a:extLst>
          </p:cNvPr>
          <p:cNvCxnSpPr>
            <a:stCxn id="25" idx="1"/>
            <a:endCxn id="24" idx="2"/>
          </p:cNvCxnSpPr>
          <p:nvPr/>
        </p:nvCxnSpPr>
        <p:spPr>
          <a:xfrm>
            <a:off x="1719470" y="4172353"/>
            <a:ext cx="1128091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36DD897-FBDD-6F3E-D7C1-112D1716C926}"/>
              </a:ext>
            </a:extLst>
          </p:cNvPr>
          <p:cNvCxnSpPr>
            <a:stCxn id="24" idx="6"/>
          </p:cNvCxnSpPr>
          <p:nvPr/>
        </p:nvCxnSpPr>
        <p:spPr>
          <a:xfrm>
            <a:off x="3787544" y="4172353"/>
            <a:ext cx="58567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CD7D94D3-5F6C-9821-E96D-C1FAC24A32C5}"/>
              </a:ext>
            </a:extLst>
          </p:cNvPr>
          <p:cNvSpPr/>
          <p:nvPr/>
        </p:nvSpPr>
        <p:spPr>
          <a:xfrm>
            <a:off x="228600" y="2255850"/>
            <a:ext cx="1152940" cy="36204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Channel 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93FAB5-6BDC-69E7-D76C-4CE335A17677}"/>
              </a:ext>
            </a:extLst>
          </p:cNvPr>
          <p:cNvSpPr/>
          <p:nvPr/>
        </p:nvSpPr>
        <p:spPr>
          <a:xfrm>
            <a:off x="228600" y="2617893"/>
            <a:ext cx="1152940" cy="28897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Frequency</a:t>
            </a:r>
          </a:p>
          <a:p>
            <a:pPr algn="ctr"/>
            <a:r>
              <a:rPr lang="en-US" sz="1000" dirty="0"/>
              <a:t>0-64K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BB016D0-3D7D-CC07-5C69-6B0548BB6868}"/>
              </a:ext>
            </a:extLst>
          </p:cNvPr>
          <p:cNvSpPr/>
          <p:nvPr/>
        </p:nvSpPr>
        <p:spPr>
          <a:xfrm>
            <a:off x="228600" y="2906863"/>
            <a:ext cx="1152940" cy="28897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Duty Cycle control</a:t>
            </a:r>
          </a:p>
          <a:p>
            <a:pPr algn="ctr"/>
            <a:r>
              <a:rPr lang="en-US" sz="1000" dirty="0"/>
              <a:t>0-100%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4FD9692-530E-B809-F595-BFF09D5883FA}"/>
              </a:ext>
            </a:extLst>
          </p:cNvPr>
          <p:cNvSpPr/>
          <p:nvPr/>
        </p:nvSpPr>
        <p:spPr>
          <a:xfrm>
            <a:off x="2847561" y="2255850"/>
            <a:ext cx="939983" cy="93998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I/O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Set as Output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F2BF302C-5C5B-7DEC-A579-F89263477A4B}"/>
              </a:ext>
            </a:extLst>
          </p:cNvPr>
          <p:cNvSpPr/>
          <p:nvPr/>
        </p:nvSpPr>
        <p:spPr>
          <a:xfrm>
            <a:off x="1470992" y="2255850"/>
            <a:ext cx="248478" cy="939983"/>
          </a:xfrm>
          <a:prstGeom prst="rightBrac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50CE6AC-E77A-8A88-B7B0-E4101D25BB41}"/>
              </a:ext>
            </a:extLst>
          </p:cNvPr>
          <p:cNvCxnSpPr>
            <a:stCxn id="40" idx="1"/>
            <a:endCxn id="39" idx="2"/>
          </p:cNvCxnSpPr>
          <p:nvPr/>
        </p:nvCxnSpPr>
        <p:spPr>
          <a:xfrm>
            <a:off x="1719470" y="2725842"/>
            <a:ext cx="1128091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CE8CEBA-B158-A0C7-6953-EF2FFF680F0D}"/>
              </a:ext>
            </a:extLst>
          </p:cNvPr>
          <p:cNvCxnSpPr>
            <a:stCxn id="39" idx="6"/>
          </p:cNvCxnSpPr>
          <p:nvPr/>
        </p:nvCxnSpPr>
        <p:spPr>
          <a:xfrm>
            <a:off x="3787544" y="2725842"/>
            <a:ext cx="58567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69B75D8-CD25-C3D0-7FC0-70A138FECB0A}"/>
              </a:ext>
            </a:extLst>
          </p:cNvPr>
          <p:cNvSpPr txBox="1"/>
          <p:nvPr/>
        </p:nvSpPr>
        <p:spPr>
          <a:xfrm>
            <a:off x="228600" y="689205"/>
            <a:ext cx="1401417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HW mechanism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0F759D-8947-ED8C-6167-601383B90503}"/>
              </a:ext>
            </a:extLst>
          </p:cNvPr>
          <p:cNvSpPr txBox="1"/>
          <p:nvPr/>
        </p:nvSpPr>
        <p:spPr>
          <a:xfrm>
            <a:off x="4727527" y="1376144"/>
            <a:ext cx="4235168" cy="18697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PWM (Pulse-Width Modulation) ESP32</a:t>
            </a:r>
            <a:r>
              <a:rPr lang="en-US" sz="1400" dirty="0"/>
              <a:t>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pinMode</a:t>
            </a:r>
            <a:r>
              <a:rPr lang="en-US" sz="1400" dirty="0"/>
              <a:t>(25, OUTPUT);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ledcSetup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2000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/*Freq*/</a:t>
            </a:r>
            <a:r>
              <a:rPr lang="en-US" sz="1400" dirty="0"/>
              <a:t>, 8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/*Number of bits for resolution of duty cycle*/</a:t>
            </a:r>
            <a:r>
              <a:rPr lang="en-US" sz="1400" dirty="0"/>
              <a:t>);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Setup:</a:t>
            </a:r>
            <a:r>
              <a:rPr lang="en-US" sz="1400" dirty="0"/>
              <a:t> </a:t>
            </a:r>
            <a:r>
              <a:rPr lang="en-US" sz="1400" dirty="0" err="1"/>
              <a:t>ledcAttachPin</a:t>
            </a:r>
            <a:r>
              <a:rPr lang="en-US" sz="1400" dirty="0"/>
              <a:t>(25, 1);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ledcWriteTone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2000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/*Freq*/</a:t>
            </a:r>
            <a:r>
              <a:rPr lang="en-US" sz="1400" dirty="0"/>
              <a:t>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ledcWrite</a:t>
            </a:r>
            <a:r>
              <a:rPr lang="en-US" sz="1400" dirty="0"/>
              <a:t>(1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/*Channel*/</a:t>
            </a:r>
            <a:r>
              <a:rPr lang="en-US" sz="1400" dirty="0"/>
              <a:t>, 196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/*Duty Cycle*/</a:t>
            </a:r>
            <a:r>
              <a:rPr lang="en-US" sz="1400" dirty="0"/>
              <a:t>);</a:t>
            </a:r>
          </a:p>
          <a:p>
            <a:endParaRPr lang="en-US" sz="1100" dirty="0" err="1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14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290B57-2F5A-4C63-9A8F-175F14F6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F40DC7-5A56-4339-BD42-9B271A325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3539"/>
            <a:ext cx="8229600" cy="389529"/>
          </a:xfrm>
        </p:spPr>
        <p:txBody>
          <a:bodyPr/>
          <a:lstStyle/>
          <a:p>
            <a:r>
              <a:rPr lang="en-US" dirty="0"/>
              <a:t>I/</a:t>
            </a:r>
            <a:r>
              <a:rPr lang="en-US" dirty="0" err="1"/>
              <a:t>Os</a:t>
            </a:r>
            <a:r>
              <a:rPr lang="en-US" dirty="0"/>
              <a:t> setup: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762134-D7F7-44D2-8AF2-DB27A77017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523783"/>
            <a:ext cx="8228012" cy="4237607"/>
          </a:xfrm>
        </p:spPr>
        <p:txBody>
          <a:bodyPr/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Digital type: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INPUT);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OUTPUT);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INPUT_PULLUP);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INPUT_PULLDOWN);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(34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/* IO Number */</a:t>
            </a:r>
            <a:r>
              <a:rPr lang="en-US" sz="1400" dirty="0"/>
              <a:t>, OUTPUT_OPEN_DRAIN);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400" dirty="0"/>
              <a:t>digitalWrite(34, HIGH); 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it-IT" sz="1400" dirty="0"/>
              <a:t>digitalWrite(34, LOW);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digitalRead</a:t>
            </a:r>
            <a:r>
              <a:rPr lang="en-US" sz="1400" dirty="0"/>
              <a:t>(34);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Analog type: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Setup</a:t>
            </a:r>
            <a:r>
              <a:rPr lang="en-US" sz="1400" dirty="0"/>
              <a:t>: </a:t>
            </a:r>
            <a:r>
              <a:rPr lang="en-US" sz="1400" dirty="0" err="1"/>
              <a:t>pinMode</a:t>
            </a:r>
            <a:r>
              <a:rPr lang="en-US" sz="1400" dirty="0"/>
              <a:t>(36, ANALOG) </a:t>
            </a:r>
            <a:r>
              <a:rPr lang="en-US" sz="1400" dirty="0">
                <a:solidFill>
                  <a:schemeClr val="accent3">
                    <a:lumMod val="75000"/>
                  </a:schemeClr>
                </a:solidFill>
              </a:rPr>
              <a:t>// Input only</a:t>
            </a:r>
          </a:p>
          <a:p>
            <a:pPr marL="511175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400" dirty="0" err="1"/>
              <a:t>analogRead</a:t>
            </a:r>
            <a:r>
              <a:rPr lang="en-US" sz="1400" dirty="0"/>
              <a:t>(36);</a:t>
            </a:r>
          </a:p>
        </p:txBody>
      </p:sp>
    </p:spTree>
    <p:extLst>
      <p:ext uri="{BB962C8B-B14F-4D97-AF65-F5344CB8AC3E}">
        <p14:creationId xmlns:p14="http://schemas.microsoft.com/office/powerpoint/2010/main" val="57488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CB8CC1-C335-4785-A39A-38E6B0098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710AC3-AD37-436C-852F-3DB1FB121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5" y="154940"/>
            <a:ext cx="8229600" cy="427752"/>
          </a:xfrm>
        </p:spPr>
        <p:txBody>
          <a:bodyPr/>
          <a:lstStyle/>
          <a:p>
            <a:r>
              <a:rPr lang="en-US" dirty="0"/>
              <a:t>Usage for i/</a:t>
            </a:r>
            <a:r>
              <a:rPr lang="en-US" dirty="0" err="1"/>
              <a:t>os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9D615-3EC1-473B-9294-AA152AC2AB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582693"/>
            <a:ext cx="8228012" cy="404645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Digital</a:t>
            </a:r>
            <a:r>
              <a:rPr lang="en-US" sz="1400" dirty="0"/>
              <a:t>: Control led, relays, read state of digital inputs coming from different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Analog</a:t>
            </a:r>
            <a:r>
              <a:rPr lang="en-US" sz="1400" dirty="0"/>
              <a:t>: Read voltage level of a device, potentiometer, Joy Stick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PWM</a:t>
            </a:r>
            <a:r>
              <a:rPr lang="en-US" sz="1400" dirty="0"/>
              <a:t>: Control a speaker, DC motors, servo electric engines and more…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DAC</a:t>
            </a:r>
            <a:r>
              <a:rPr lang="en-US" sz="1400" dirty="0"/>
              <a:t>: Drive a speaker with volume control, generate special wave forms, use your imagination (TV out)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66A2C4-726E-46CA-AE2A-6B233458D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" y="2184400"/>
            <a:ext cx="1697647" cy="1813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5A3614-1276-4E8D-8FB7-BC988C871463}"/>
              </a:ext>
            </a:extLst>
          </p:cNvPr>
          <p:cNvSpPr txBox="1"/>
          <p:nvPr/>
        </p:nvSpPr>
        <p:spPr>
          <a:xfrm>
            <a:off x="2151672" y="3460750"/>
            <a:ext cx="482600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PWM</a:t>
            </a:r>
          </a:p>
        </p:txBody>
      </p:sp>
      <p:pic>
        <p:nvPicPr>
          <p:cNvPr id="2050" name="Picture 2" descr="Image result for speaker DAC arduino">
            <a:extLst>
              <a:ext uri="{FF2B5EF4-FFF2-40B4-BE49-F238E27FC236}">
                <a16:creationId xmlns:a16="http://schemas.microsoft.com/office/drawing/2014/main" id="{8D32AACC-AAF8-4B96-8463-B15B57C2B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100" y="2151782"/>
            <a:ext cx="4940300" cy="1845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408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7FA0D-3CD5-A661-AB5D-1B7433F3E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6023A5-8F4C-9E00-3044-23690CBE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levels for decoding digital 0 or 1</a:t>
            </a:r>
          </a:p>
        </p:txBody>
      </p:sp>
      <p:pic>
        <p:nvPicPr>
          <p:cNvPr id="2050" name="Picture 2" descr="Chapter 2 - Overview on Computing Hardware” in “Computer Organization” |  OpenALG">
            <a:extLst>
              <a:ext uri="{FF2B5EF4-FFF2-40B4-BE49-F238E27FC236}">
                <a16:creationId xmlns:a16="http://schemas.microsoft.com/office/drawing/2014/main" id="{5570822A-61D6-7936-8789-1D6ECBEF9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668330"/>
            <a:ext cx="6977304" cy="416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34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E51ADA-275E-40A5-A294-AF81C257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76C2BC-8766-4AAC-B741-8B9DE97A0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14" y="135593"/>
            <a:ext cx="8229600" cy="371705"/>
          </a:xfrm>
        </p:spPr>
        <p:txBody>
          <a:bodyPr/>
          <a:lstStyle/>
          <a:p>
            <a:r>
              <a:rPr lang="en-US" sz="2800" dirty="0"/>
              <a:t>I/O matrix and device mapping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4F4E56-5F94-4E92-8A78-17D2E365AADD}"/>
              </a:ext>
            </a:extLst>
          </p:cNvPr>
          <p:cNvSpPr txBox="1"/>
          <p:nvPr/>
        </p:nvSpPr>
        <p:spPr>
          <a:xfrm>
            <a:off x="455612" y="824459"/>
            <a:ext cx="4482147" cy="153888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C71"/>
                </a:solidFill>
              </a:rPr>
              <a:t>Some units have fixed IO mapping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C71"/>
                </a:solidFill>
              </a:rPr>
              <a:t>Most micro controllers have IO matrix for greater flexibility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C71"/>
                </a:solidFill>
              </a:rPr>
              <a:t>Some options might have frequency limitations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E4B329-4275-4AEA-8821-E1995410E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328" y="45269"/>
            <a:ext cx="3499875" cy="46718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EB9462-21FD-46F1-A1E1-2AD197EBF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236" y="2275037"/>
            <a:ext cx="4005372" cy="246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9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D258C5-1258-0BAC-B3D3-335D26E9C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09729E-3747-6CAE-E9C0-DFABFB847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891"/>
          </a:xfrm>
        </p:spPr>
        <p:txBody>
          <a:bodyPr/>
          <a:lstStyle/>
          <a:p>
            <a:r>
              <a:rPr lang="en-US" dirty="0"/>
              <a:t>Basic rules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1EB2B-5B90-40FD-1170-2AB2B080A0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879613"/>
            <a:ext cx="8228012" cy="37495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Output must not be connected to another output!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Floating signals can cause unexpected results of even damage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sides of a communication channel: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Must have same reference (GND)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“Talk in the same voltage levels”*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Distance have an effect on the signal quality</a:t>
            </a:r>
          </a:p>
          <a:p>
            <a:endParaRPr lang="en-US" dirty="0"/>
          </a:p>
        </p:txBody>
      </p:sp>
      <p:pic>
        <p:nvPicPr>
          <p:cNvPr id="3078" name="Picture 6" descr="Warning and Caution. Exclamation mark icon isolated on yellow triangle.">
            <a:extLst>
              <a:ext uri="{FF2B5EF4-FFF2-40B4-BE49-F238E27FC236}">
                <a16:creationId xmlns:a16="http://schemas.microsoft.com/office/drawing/2014/main" id="{20024A47-E06D-3621-4A4B-AA73C9B34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498" y="1729408"/>
            <a:ext cx="2494216" cy="275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6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83DEB5-5DDF-4BB6-A01D-497716F0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64C637-3C71-4150-AF4F-15383C4E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8707"/>
          </a:xfrm>
        </p:spPr>
        <p:txBody>
          <a:bodyPr/>
          <a:lstStyle/>
          <a:p>
            <a:r>
              <a:rPr lang="en-US" dirty="0"/>
              <a:t>Before connecting a device…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9C996-8C49-423D-A63A-8E8F5E893D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77555"/>
            <a:ext cx="8228012" cy="395159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need to figure out: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Physical connection (either by watching the schematic, detailed board diagram or any other document with the relevant data)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What interface\protocol is used by the device, need to make sure we have a free one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What is the frequency the device can operate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Voltage level – both I/O and supply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Total power consumption 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Does it have additional signals needed beside what the protocol defines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Does it need a pull up or pull down on part of the signals?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40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Class 2 agenda: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Basics (very basics) electronics – Basic electrical circuit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Ohm law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Basic electronics components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MCU Digital In/Out circuit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MCU Analog in\out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PWM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Different I/</a:t>
            </a:r>
            <a:r>
              <a:rPr lang="en-US" sz="1600" dirty="0" err="1">
                <a:sym typeface="Wingdings" panose="05000000000000000000" pitchFamily="2" charset="2"/>
              </a:rPr>
              <a:t>Os</a:t>
            </a:r>
            <a:r>
              <a:rPr lang="en-US" sz="1600" dirty="0">
                <a:sym typeface="Wingdings" panose="05000000000000000000" pitchFamily="2" charset="2"/>
              </a:rPr>
              <a:t> types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0835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8D42A5-0698-D5BB-E0E4-9791BB871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 vert="horz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EE2556C5-CE8C-6547-B838-EA80C61A4AF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1030" name="Picture 6" descr="traditional communication Archives - VTpass Blog - Everything about  Airtime, Internet Data Bundles, TV payment etc">
            <a:extLst>
              <a:ext uri="{FF2B5EF4-FFF2-40B4-BE49-F238E27FC236}">
                <a16:creationId xmlns:a16="http://schemas.microsoft.com/office/drawing/2014/main" id="{610B239E-0C1E-439F-BF3F-6DDE074FD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" r="-3" b="43917"/>
          <a:stretch/>
        </p:blipFill>
        <p:spPr bwMode="auto">
          <a:xfrm>
            <a:off x="455613" y="1203324"/>
            <a:ext cx="4006851" cy="342582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874DA1-C3E9-1ADA-51A0-82310C064B55}"/>
              </a:ext>
            </a:extLst>
          </p:cNvPr>
          <p:cNvSpPr txBox="1"/>
          <p:nvPr/>
        </p:nvSpPr>
        <p:spPr>
          <a:xfrm>
            <a:off x="455613" y="308848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>
              <a:lnSpc>
                <a:spcPts val="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>
                <a:solidFill>
                  <a:srgbClr val="003C71"/>
                </a:solidFill>
              </a:rPr>
              <a:t>Communication – how it all started …</a:t>
            </a:r>
          </a:p>
        </p:txBody>
      </p:sp>
      <p:pic>
        <p:nvPicPr>
          <p:cNvPr id="1026" name="Picture 2" descr="Reliable Communication ...">
            <a:extLst>
              <a:ext uri="{FF2B5EF4-FFF2-40B4-BE49-F238E27FC236}">
                <a16:creationId xmlns:a16="http://schemas.microsoft.com/office/drawing/2014/main" id="{CF4668B7-9D92-C6BB-295C-E4CC5A0CB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" r="4" b="4"/>
          <a:stretch/>
        </p:blipFill>
        <p:spPr bwMode="auto">
          <a:xfrm>
            <a:off x="4830763" y="943430"/>
            <a:ext cx="3181123" cy="167095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8" name="Picture 4" descr="How the ancient Greeks invented a ...">
            <a:extLst>
              <a:ext uri="{FF2B5EF4-FFF2-40B4-BE49-F238E27FC236}">
                <a16:creationId xmlns:a16="http://schemas.microsoft.com/office/drawing/2014/main" id="{577A58E9-CEC7-81B4-8A4A-47730B8C8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2" r="2" b="14458"/>
          <a:stretch/>
        </p:blipFill>
        <p:spPr bwMode="auto">
          <a:xfrm>
            <a:off x="4830763" y="2843897"/>
            <a:ext cx="3181123" cy="167095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77752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F79948-727D-46B0-AC12-90033C6E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678CEB-10A9-049A-FC38-7BC287590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64" y="924339"/>
            <a:ext cx="5399892" cy="28037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997705-19D4-8373-5198-267B6D885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03" y="222818"/>
            <a:ext cx="1813309" cy="39118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08E4D7-C22E-F1CE-BBAB-68FA3C1C6D6E}"/>
              </a:ext>
            </a:extLst>
          </p:cNvPr>
          <p:cNvSpPr txBox="1"/>
          <p:nvPr/>
        </p:nvSpPr>
        <p:spPr>
          <a:xfrm>
            <a:off x="2589143" y="3786809"/>
            <a:ext cx="760344" cy="276999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003C71"/>
                </a:solidFill>
              </a:rPr>
              <a:t>Ground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D0A5201-1DFA-F3A0-805C-944796D44821}"/>
              </a:ext>
            </a:extLst>
          </p:cNvPr>
          <p:cNvCxnSpPr>
            <a:cxnSpLocks/>
          </p:cNvCxnSpPr>
          <p:nvPr/>
        </p:nvCxnSpPr>
        <p:spPr>
          <a:xfrm>
            <a:off x="2494722" y="924339"/>
            <a:ext cx="0" cy="3101009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EFCEE2-B9D8-184E-3441-74D12F779F95}"/>
              </a:ext>
            </a:extLst>
          </p:cNvPr>
          <p:cNvSpPr txBox="1"/>
          <p:nvPr/>
        </p:nvSpPr>
        <p:spPr>
          <a:xfrm>
            <a:off x="2638839" y="1734378"/>
            <a:ext cx="1192696" cy="1231106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Height (Pressure)</a:t>
            </a:r>
          </a:p>
          <a:p>
            <a:r>
              <a:rPr lang="en-US" sz="2000" dirty="0">
                <a:solidFill>
                  <a:srgbClr val="003C71"/>
                </a:solidFill>
              </a:rPr>
              <a:t>Potential (Voltage)</a:t>
            </a:r>
          </a:p>
        </p:txBody>
      </p:sp>
    </p:spTree>
    <p:extLst>
      <p:ext uri="{BB962C8B-B14F-4D97-AF65-F5344CB8AC3E}">
        <p14:creationId xmlns:p14="http://schemas.microsoft.com/office/powerpoint/2010/main" val="151261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D9B732-90CD-4926-B458-1721710A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FF58F8-8284-44C8-9F33-98B1B422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1705"/>
          </a:xfrm>
        </p:spPr>
        <p:txBody>
          <a:bodyPr/>
          <a:lstStyle/>
          <a:p>
            <a:r>
              <a:rPr lang="en-US" dirty="0"/>
              <a:t>Basic electrical circuit </a:t>
            </a:r>
          </a:p>
        </p:txBody>
      </p:sp>
      <p:pic>
        <p:nvPicPr>
          <p:cNvPr id="1026" name="Picture 2" descr="Electric Circuits: Components, Types, and Related Concepts">
            <a:extLst>
              <a:ext uri="{FF2B5EF4-FFF2-40B4-BE49-F238E27FC236}">
                <a16:creationId xmlns:a16="http://schemas.microsoft.com/office/drawing/2014/main" id="{BAA7798C-23A4-430A-8545-1AFFB2185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07" y="1011016"/>
            <a:ext cx="5762711" cy="3121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8E5574-4D41-4AEA-834C-FAC11DD8849B}"/>
              </a:ext>
            </a:extLst>
          </p:cNvPr>
          <p:cNvSpPr txBox="1"/>
          <p:nvPr/>
        </p:nvSpPr>
        <p:spPr>
          <a:xfrm>
            <a:off x="389744" y="1448050"/>
            <a:ext cx="2314482" cy="118494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Basically, we need a power source, which can be a battery for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We need a consumer – Lamp for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Once we connect the circuit – current will start flowing and in our example the lamp will turn on</a:t>
            </a:r>
          </a:p>
        </p:txBody>
      </p:sp>
    </p:spTree>
    <p:extLst>
      <p:ext uri="{BB962C8B-B14F-4D97-AF65-F5344CB8AC3E}">
        <p14:creationId xmlns:p14="http://schemas.microsoft.com/office/powerpoint/2010/main" val="267122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OHM law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800" dirty="0"/>
              <a:t>V = R*I (URI)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815CA6-D5A9-4D12-AE4F-C8534DB68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20" y="721588"/>
            <a:ext cx="5268060" cy="3200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93355-A91B-41E6-93EA-4A6255B99E15}"/>
              </a:ext>
            </a:extLst>
          </p:cNvPr>
          <p:cNvSpPr txBox="1"/>
          <p:nvPr/>
        </p:nvSpPr>
        <p:spPr>
          <a:xfrm>
            <a:off x="344774" y="1364105"/>
            <a:ext cx="2362450" cy="135421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R</a:t>
            </a:r>
            <a:r>
              <a:rPr lang="en-US" sz="1100" dirty="0">
                <a:solidFill>
                  <a:srgbClr val="003C71"/>
                </a:solidFill>
              </a:rPr>
              <a:t> – represents our consumer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Circled V</a:t>
            </a:r>
            <a:r>
              <a:rPr lang="en-US" sz="1100" dirty="0">
                <a:solidFill>
                  <a:srgbClr val="003C71"/>
                </a:solidFill>
              </a:rPr>
              <a:t> is a voltmeter – which measures the level of voltage on the consumer </a:t>
            </a:r>
            <a:r>
              <a:rPr lang="en-US" sz="1100" b="1" dirty="0">
                <a:solidFill>
                  <a:srgbClr val="003C71"/>
                </a:solidFill>
              </a:rPr>
              <a:t>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Circled A</a:t>
            </a:r>
            <a:r>
              <a:rPr lang="en-US" sz="1100" dirty="0">
                <a:solidFill>
                  <a:srgbClr val="003C71"/>
                </a:solidFill>
              </a:rPr>
              <a:t> is an ampere-meter – which measures the amount of current in flowing in the circuit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7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BFF7FC-D6F4-4E52-9837-43FF8A021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48F6DE-A80F-4E3B-ACBD-461B72CC4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7702"/>
          </a:xfrm>
        </p:spPr>
        <p:txBody>
          <a:bodyPr/>
          <a:lstStyle/>
          <a:p>
            <a:r>
              <a:rPr lang="en-US" dirty="0"/>
              <a:t>Simple voltmeter </a:t>
            </a:r>
          </a:p>
        </p:txBody>
      </p:sp>
      <p:pic>
        <p:nvPicPr>
          <p:cNvPr id="2050" name="Picture 2" descr="Professional Digital Multitester Ammeter Voltmeter Multimeter ...">
            <a:extLst>
              <a:ext uri="{FF2B5EF4-FFF2-40B4-BE49-F238E27FC236}">
                <a16:creationId xmlns:a16="http://schemas.microsoft.com/office/drawing/2014/main" id="{11956DFE-DF36-41A1-8B17-AD0C4CB57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955" y="895850"/>
            <a:ext cx="4184504" cy="3138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ources">
            <a:extLst>
              <a:ext uri="{FF2B5EF4-FFF2-40B4-BE49-F238E27FC236}">
                <a16:creationId xmlns:a16="http://schemas.microsoft.com/office/drawing/2014/main" id="{A5E93189-DB6C-4E64-80C2-E6C9F3F23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28" y="1241186"/>
            <a:ext cx="4516439" cy="249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991922-301B-4F86-BB72-5A0DDFC94FD5}"/>
              </a:ext>
            </a:extLst>
          </p:cNvPr>
          <p:cNvSpPr txBox="1"/>
          <p:nvPr/>
        </p:nvSpPr>
        <p:spPr>
          <a:xfrm>
            <a:off x="356766" y="2776871"/>
            <a:ext cx="398739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12V</a:t>
            </a:r>
          </a:p>
        </p:txBody>
      </p:sp>
    </p:spTree>
    <p:extLst>
      <p:ext uri="{BB962C8B-B14F-4D97-AF65-F5344CB8AC3E}">
        <p14:creationId xmlns:p14="http://schemas.microsoft.com/office/powerpoint/2010/main" val="297019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8C9953-126A-4741-9656-2DDCA29A3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C159A2-7F05-418A-A19A-C1785ED50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01686"/>
          </a:xfrm>
        </p:spPr>
        <p:txBody>
          <a:bodyPr/>
          <a:lstStyle/>
          <a:p>
            <a:r>
              <a:rPr lang="en-US" dirty="0"/>
              <a:t>Advanced voltmeter </a:t>
            </a:r>
            <a:r>
              <a:rPr lang="en-US" sz="3600" dirty="0">
                <a:solidFill>
                  <a:srgbClr val="003C71"/>
                </a:solidFill>
              </a:rPr>
              <a:t>- </a:t>
            </a:r>
            <a:r>
              <a:rPr lang="en-US" dirty="0"/>
              <a:t>Scope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3C71B4-4681-460E-A27A-900A9FA1F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682" y="1158356"/>
            <a:ext cx="5447426" cy="28267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943CF9-91D9-4C8D-8C51-02F53C6930CE}"/>
              </a:ext>
            </a:extLst>
          </p:cNvPr>
          <p:cNvSpPr txBox="1"/>
          <p:nvPr/>
        </p:nvSpPr>
        <p:spPr>
          <a:xfrm>
            <a:off x="311795" y="1158356"/>
            <a:ext cx="3060992" cy="129266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Measures the voltage level and display it on a screen constantly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Has advanced features for: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Measure frequency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Triger on event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And more…  </a:t>
            </a:r>
          </a:p>
        </p:txBody>
      </p:sp>
    </p:spTree>
    <p:extLst>
      <p:ext uri="{BB962C8B-B14F-4D97-AF65-F5344CB8AC3E}">
        <p14:creationId xmlns:p14="http://schemas.microsoft.com/office/powerpoint/2010/main" val="240124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497F966E-8469-4AF9-BF35-3D3A7641C986}"/>
    </a:ext>
  </a:extLst>
</a:theme>
</file>

<file path=ppt/theme/theme2.xml><?xml version="1.0" encoding="utf-8"?>
<a:theme xmlns:a="http://schemas.openxmlformats.org/drawingml/2006/main" name="1_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E2EF9F45-09E2-46BE-BF2F-0219EF1502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2h2018-hpc-event-playbook-powerpoint-template</Template>
  <TotalTime>0</TotalTime>
  <Words>1147</Words>
  <Application>Microsoft Office PowerPoint</Application>
  <PresentationFormat>On-screen Show (16:9)</PresentationFormat>
  <Paragraphs>180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Intel Clear</vt:lpstr>
      <vt:lpstr>Intel Clear Pro</vt:lpstr>
      <vt:lpstr>Wingdings</vt:lpstr>
      <vt:lpstr>Int_PPT Template_ClearPro_16x9</vt:lpstr>
      <vt:lpstr>1_Int_PPT Template_ClearPro_16x9</vt:lpstr>
      <vt:lpstr>Intel Maker’s course class 2 – I/Os</vt:lpstr>
      <vt:lpstr>PowerPoint Presentation</vt:lpstr>
      <vt:lpstr>Class 2 agenda:</vt:lpstr>
      <vt:lpstr>PowerPoint Presentation</vt:lpstr>
      <vt:lpstr>PowerPoint Presentation</vt:lpstr>
      <vt:lpstr>Basic electrical circuit </vt:lpstr>
      <vt:lpstr>OHM law</vt:lpstr>
      <vt:lpstr>Simple voltmeter </vt:lpstr>
      <vt:lpstr>Advanced voltmeter - Scope</vt:lpstr>
      <vt:lpstr>Basic electronics components</vt:lpstr>
      <vt:lpstr>PowerPoint Presentation</vt:lpstr>
      <vt:lpstr>MCU Digital In/Out circuit</vt:lpstr>
      <vt:lpstr>Digital OUT on the Scope</vt:lpstr>
      <vt:lpstr>MCU Analog Input\Output</vt:lpstr>
      <vt:lpstr>MCU Analog In/Out</vt:lpstr>
      <vt:lpstr>MCU PWM - Pulse-width modulation</vt:lpstr>
      <vt:lpstr>Communication between two devices</vt:lpstr>
      <vt:lpstr>Complete LED Circuit </vt:lpstr>
      <vt:lpstr>PowerPoint Presentation</vt:lpstr>
      <vt:lpstr>Using the different types of I/Os in Arduino</vt:lpstr>
      <vt:lpstr>PWM on ESP32 (16 Channels)</vt:lpstr>
      <vt:lpstr>I/Os setup:</vt:lpstr>
      <vt:lpstr>Usage for i/os</vt:lpstr>
      <vt:lpstr>Voltage levels for decoding digital 0 or 1</vt:lpstr>
      <vt:lpstr>I/O matrix and device mapping</vt:lpstr>
      <vt:lpstr>Basic rules</vt:lpstr>
      <vt:lpstr>Before connecting a device…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/>
  <cp:revision>1</cp:revision>
  <dcterms:created xsi:type="dcterms:W3CDTF">2019-01-09T10:17:12Z</dcterms:created>
  <dcterms:modified xsi:type="dcterms:W3CDTF">2024-09-04T13:49:27Z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8fe81c37-8eff-4c5b-bc02-9bf0e84d8565</vt:lpwstr>
  </property>
  <property fmtid="{D5CDD505-2E9C-101B-9397-08002B2CF9AE}" pid="3" name="CTP_TimeStamp">
    <vt:lpwstr>2020-01-21 12:24:28Z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